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5" r:id="rId6"/>
    <p:sldId id="274" r:id="rId7"/>
    <p:sldId id="260" r:id="rId8"/>
    <p:sldId id="266" r:id="rId9"/>
    <p:sldId id="261" r:id="rId10"/>
    <p:sldId id="262" r:id="rId11"/>
    <p:sldId id="263" r:id="rId12"/>
    <p:sldId id="264" r:id="rId13"/>
    <p:sldId id="267" r:id="rId14"/>
    <p:sldId id="265" r:id="rId15"/>
    <p:sldId id="268" r:id="rId16"/>
    <p:sldId id="269" r:id="rId17"/>
    <p:sldId id="272" r:id="rId18"/>
    <p:sldId id="271" r:id="rId19"/>
    <p:sldId id="270" r:id="rId20"/>
    <p:sldId id="273" r:id="rId21"/>
    <p:sldId id="276" r:id="rId22"/>
    <p:sldId id="277" r:id="rId23"/>
    <p:sldId id="278" r:id="rId24"/>
    <p:sldId id="282" r:id="rId25"/>
    <p:sldId id="280" r:id="rId26"/>
    <p:sldId id="281" r:id="rId27"/>
  </p:sldIdLst>
  <p:sldSz cx="109728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0" y="-90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2130426"/>
            <a:ext cx="932688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20" y="3886200"/>
            <a:ext cx="768096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0" y="274639"/>
            <a:ext cx="24688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776" y="4406901"/>
            <a:ext cx="932688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776" y="2906713"/>
            <a:ext cx="932688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535113"/>
            <a:ext cx="484822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174875"/>
            <a:ext cx="48482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74031" y="1535113"/>
            <a:ext cx="48501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2174875"/>
            <a:ext cx="48501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3050"/>
            <a:ext cx="360997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0060" y="273051"/>
            <a:ext cx="61341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" y="1435101"/>
            <a:ext cx="360997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0746" y="4800600"/>
            <a:ext cx="658368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50746" y="612775"/>
            <a:ext cx="658368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0746" y="5367338"/>
            <a:ext cx="658368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8640" y="274638"/>
            <a:ext cx="9875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600201"/>
            <a:ext cx="987552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8640" y="6356351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9040" y="6356351"/>
            <a:ext cx="3474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63840" y="6356351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Preliminary results of new </a:t>
            </a:r>
            <a:r>
              <a:rPr lang="en-US" dirty="0" err="1" smtClean="0"/>
              <a:t>zz</a:t>
            </a:r>
            <a:r>
              <a:rPr lang="en-US" dirty="0" smtClean="0"/>
              <a:t> boards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06/08/2016</a:t>
            </a:r>
          </a:p>
          <a:p>
            <a:r>
              <a:rPr lang="en-US" dirty="0" smtClean="0"/>
              <a:t>Aiwu Zhang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261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91000"/>
            <a:ext cx="5334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ZZv3 scans – </a:t>
            </a:r>
            <a:r>
              <a:rPr lang="en-US" altLang="zh-CN" sz="3000" b="1" dirty="0" smtClean="0">
                <a:solidFill>
                  <a:srgbClr val="FF0000"/>
                </a:solidFill>
              </a:rPr>
              <a:t>Left </a:t>
            </a:r>
            <a:r>
              <a:rPr lang="en-US" sz="3000" dirty="0" smtClean="0"/>
              <a:t>– Along phi direction– </a:t>
            </a:r>
            <a:r>
              <a:rPr lang="en-US" sz="3000" b="1" dirty="0" smtClean="0">
                <a:solidFill>
                  <a:srgbClr val="FF0000"/>
                </a:solidFill>
              </a:rPr>
              <a:t>HV3480</a:t>
            </a:r>
            <a:endParaRPr lang="en-US" sz="30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3998"/>
            <a:ext cx="6781800" cy="33477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55399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centroid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553998"/>
            <a:ext cx="4351424" cy="31474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00315" y="4688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cluster size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0668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33800" y="2057400"/>
            <a:ext cx="0" cy="41148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9812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667000" y="2427664"/>
            <a:ext cx="0" cy="3820736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124200" y="2057400"/>
            <a:ext cx="0" cy="42672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419600" y="1905000"/>
            <a:ext cx="0" cy="43434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105400" y="1600200"/>
            <a:ext cx="0" cy="4572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638800" y="1371600"/>
            <a:ext cx="0" cy="48006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505200" y="468868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CC"/>
                </a:solidFill>
              </a:rPr>
              <a:t>Added 4-strip centroid!</a:t>
            </a:r>
            <a:endParaRPr lang="en-US" b="1" dirty="0">
              <a:solidFill>
                <a:srgbClr val="0000CC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751" y="3771900"/>
            <a:ext cx="4550689" cy="308609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248400" y="3505200"/>
            <a:ext cx="2875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Event ratio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There are 4-strip clusters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Slide Number Placeholder 3"/>
          <p:cNvSpPr txBox="1">
            <a:spLocks/>
          </p:cNvSpPr>
          <p:nvPr/>
        </p:nvSpPr>
        <p:spPr>
          <a:xfrm>
            <a:off x="8412480" y="6492875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2000" b="1" smtClean="0"/>
              <a:pPr/>
              <a:t>10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7180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91000"/>
            <a:ext cx="53340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ZZv3 scans – </a:t>
            </a:r>
            <a:r>
              <a:rPr lang="en-US" altLang="zh-CN" sz="3000" b="1" dirty="0" smtClean="0">
                <a:solidFill>
                  <a:srgbClr val="FF0000"/>
                </a:solidFill>
              </a:rPr>
              <a:t>Left </a:t>
            </a:r>
            <a:r>
              <a:rPr lang="en-US" sz="3000" dirty="0" smtClean="0"/>
              <a:t>– Along phi direction– </a:t>
            </a:r>
            <a:r>
              <a:rPr lang="en-US" sz="3000" b="1" dirty="0" smtClean="0"/>
              <a:t>HV3380</a:t>
            </a:r>
            <a:endParaRPr lang="en-US" sz="3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3998"/>
            <a:ext cx="6781800" cy="33477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55399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centroid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553998"/>
            <a:ext cx="4351424" cy="31474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00315" y="4688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cluster size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0668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33800" y="2057400"/>
            <a:ext cx="0" cy="41148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9812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667000" y="2427664"/>
            <a:ext cx="0" cy="3820736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124200" y="2057400"/>
            <a:ext cx="0" cy="42672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419600" y="1905000"/>
            <a:ext cx="0" cy="43434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105400" y="1600200"/>
            <a:ext cx="0" cy="4572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638800" y="1371600"/>
            <a:ext cx="0" cy="48006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751" y="3771900"/>
            <a:ext cx="4550689" cy="30861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81800" y="37719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Event ratio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Slide Number Placeholder 3"/>
          <p:cNvSpPr txBox="1">
            <a:spLocks/>
          </p:cNvSpPr>
          <p:nvPr/>
        </p:nvSpPr>
        <p:spPr>
          <a:xfrm>
            <a:off x="8412480" y="6492875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2000" b="1" smtClean="0"/>
              <a:pPr/>
              <a:t>11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636477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"/>
          <a:stretch/>
        </p:blipFill>
        <p:spPr bwMode="auto">
          <a:xfrm>
            <a:off x="152400" y="3940929"/>
            <a:ext cx="5943600" cy="2307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ZZv3 scans – </a:t>
            </a:r>
            <a:r>
              <a:rPr lang="en-US" altLang="zh-CN" sz="3000" b="1" dirty="0" smtClean="0">
                <a:solidFill>
                  <a:srgbClr val="FF0000"/>
                </a:solidFill>
              </a:rPr>
              <a:t>Left </a:t>
            </a:r>
            <a:r>
              <a:rPr lang="en-US" sz="3000" dirty="0" smtClean="0"/>
              <a:t>– Along phi direction– </a:t>
            </a:r>
            <a:r>
              <a:rPr lang="en-US" sz="3000" b="1" dirty="0" smtClean="0">
                <a:solidFill>
                  <a:srgbClr val="FF0000"/>
                </a:solidFill>
              </a:rPr>
              <a:t>HV3200</a:t>
            </a:r>
            <a:endParaRPr lang="en-US" sz="30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3998"/>
            <a:ext cx="6629400" cy="33477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55399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centroid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1" y="750474"/>
            <a:ext cx="4351422" cy="29509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00315" y="4688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cluster size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0668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33800" y="2057400"/>
            <a:ext cx="0" cy="41148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8288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743200" y="2057400"/>
            <a:ext cx="0" cy="42672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419600" y="1905000"/>
            <a:ext cx="0" cy="43434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105400" y="1600200"/>
            <a:ext cx="0" cy="4572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638800" y="1371600"/>
            <a:ext cx="0" cy="48006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751" y="3771900"/>
            <a:ext cx="4550688" cy="308609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781800" y="37719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Event ratio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4770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CC"/>
                </a:solidFill>
              </a:rPr>
              <a:t>The X ray collimator position is slightly different from the last two pages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24" name="Slide Number Placeholder 3"/>
          <p:cNvSpPr txBox="1">
            <a:spLocks/>
          </p:cNvSpPr>
          <p:nvPr/>
        </p:nvSpPr>
        <p:spPr>
          <a:xfrm>
            <a:off x="8412480" y="6492875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2000" b="1" smtClean="0"/>
              <a:pPr/>
              <a:t>12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1397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48640" y="274638"/>
            <a:ext cx="987552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Scans along </a:t>
            </a:r>
            <a:r>
              <a:rPr lang="en-US" u="sng" dirty="0" smtClean="0"/>
              <a:t>phi</a:t>
            </a:r>
            <a:r>
              <a:rPr lang="en-US" dirty="0" smtClean="0"/>
              <a:t> on the </a:t>
            </a:r>
            <a:r>
              <a:rPr lang="en-US" u="sng" dirty="0" smtClean="0"/>
              <a:t>right</a:t>
            </a:r>
            <a:r>
              <a:rPr lang="en-US" dirty="0" smtClean="0"/>
              <a:t> part of the board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676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962400"/>
            <a:ext cx="63246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ZZv2 scans – </a:t>
            </a:r>
            <a:r>
              <a:rPr lang="en-US" altLang="zh-CN" sz="3000" b="1" dirty="0" smtClean="0">
                <a:solidFill>
                  <a:srgbClr val="FF0000"/>
                </a:solidFill>
              </a:rPr>
              <a:t>Right</a:t>
            </a:r>
            <a:r>
              <a:rPr lang="en-US" sz="3000" dirty="0" smtClean="0"/>
              <a:t>– Along phi direction– HV3380</a:t>
            </a:r>
            <a:endParaRPr lang="en-US" sz="3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553998"/>
            <a:ext cx="7772400" cy="33477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55399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centroid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553998"/>
            <a:ext cx="3665624" cy="33477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00315" y="4688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cluster size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3716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33800" y="2057400"/>
            <a:ext cx="0" cy="41148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9812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667000" y="2427664"/>
            <a:ext cx="0" cy="3820736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124200" y="2057400"/>
            <a:ext cx="0" cy="42672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553200" y="1371600"/>
            <a:ext cx="76200" cy="47244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419600" y="1905000"/>
            <a:ext cx="0" cy="43434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105400" y="1600200"/>
            <a:ext cx="0" cy="4572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562600" y="1371600"/>
            <a:ext cx="0" cy="48006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3"/>
          <p:cNvSpPr txBox="1">
            <a:spLocks/>
          </p:cNvSpPr>
          <p:nvPr/>
        </p:nvSpPr>
        <p:spPr>
          <a:xfrm>
            <a:off x="8412480" y="6492875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2000" b="1" smtClean="0"/>
              <a:pPr/>
              <a:t>14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04273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962400"/>
            <a:ext cx="63246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ZZv3 scans – </a:t>
            </a:r>
            <a:r>
              <a:rPr lang="en-US" altLang="zh-CN" sz="3000" b="1" dirty="0" smtClean="0">
                <a:solidFill>
                  <a:srgbClr val="FF0000"/>
                </a:solidFill>
              </a:rPr>
              <a:t>Right</a:t>
            </a:r>
            <a:r>
              <a:rPr lang="en-US" sz="3000" dirty="0" smtClean="0"/>
              <a:t>– Along phi direction – HV3380</a:t>
            </a:r>
            <a:endParaRPr lang="en-US" sz="3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53998"/>
            <a:ext cx="7620000" cy="33477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55399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centroid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553997"/>
            <a:ext cx="3665624" cy="33477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00315" y="4688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cluster size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3716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33800" y="2057400"/>
            <a:ext cx="0" cy="41148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9812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667000" y="2427664"/>
            <a:ext cx="0" cy="3820736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124200" y="2057400"/>
            <a:ext cx="0" cy="42672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553200" y="1371600"/>
            <a:ext cx="76200" cy="47244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419600" y="1905000"/>
            <a:ext cx="0" cy="43434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105400" y="1600200"/>
            <a:ext cx="0" cy="4572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562600" y="1371600"/>
            <a:ext cx="0" cy="48006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772400" y="3733800"/>
            <a:ext cx="1193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Event ratio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994666"/>
            <a:ext cx="3962400" cy="261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2480" y="6492875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z="2000" b="1" smtClean="0"/>
              <a:pPr/>
              <a:t>15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97856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962400"/>
            <a:ext cx="63246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ZZv3 scans – </a:t>
            </a:r>
            <a:r>
              <a:rPr lang="en-US" altLang="zh-CN" sz="3000" b="1" dirty="0" smtClean="0">
                <a:solidFill>
                  <a:srgbClr val="FF0000"/>
                </a:solidFill>
              </a:rPr>
              <a:t>Right</a:t>
            </a:r>
            <a:r>
              <a:rPr lang="en-US" sz="3000" dirty="0" smtClean="0"/>
              <a:t>– Along phi direction – HV3480</a:t>
            </a:r>
            <a:endParaRPr lang="en-US" sz="3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53998"/>
            <a:ext cx="7696199" cy="33477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55399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centroid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553998"/>
            <a:ext cx="3665624" cy="34084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00315" y="4688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cluster size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3716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33800" y="2057400"/>
            <a:ext cx="0" cy="41148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9812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667000" y="2427664"/>
            <a:ext cx="0" cy="3820736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124200" y="2057400"/>
            <a:ext cx="0" cy="42672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553200" y="1371600"/>
            <a:ext cx="76200" cy="47244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419600" y="1905000"/>
            <a:ext cx="0" cy="43434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105400" y="1600200"/>
            <a:ext cx="0" cy="4572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562600" y="1371600"/>
            <a:ext cx="0" cy="48006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191000"/>
            <a:ext cx="3894224" cy="235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7772400" y="3897868"/>
            <a:ext cx="1193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Event ratio</a:t>
            </a:r>
            <a:endParaRPr lang="en-US" dirty="0"/>
          </a:p>
        </p:txBody>
      </p:sp>
      <p:sp>
        <p:nvSpPr>
          <p:cNvPr id="20" name="Slide Number Placeholder 3"/>
          <p:cNvSpPr txBox="1">
            <a:spLocks/>
          </p:cNvSpPr>
          <p:nvPr/>
        </p:nvSpPr>
        <p:spPr>
          <a:xfrm>
            <a:off x="8412480" y="6492875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2000" b="1" smtClean="0"/>
              <a:pPr/>
              <a:t>16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79202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Residuals (preliminary)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271801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ZZv3 scans – </a:t>
            </a:r>
            <a:r>
              <a:rPr lang="en-US" altLang="zh-CN" sz="3000" b="1" dirty="0" smtClean="0">
                <a:solidFill>
                  <a:srgbClr val="FF0000"/>
                </a:solidFill>
              </a:rPr>
              <a:t>Left </a:t>
            </a:r>
            <a:r>
              <a:rPr lang="en-US" sz="3000" dirty="0" smtClean="0"/>
              <a:t>– Along phi direction – HV3380</a:t>
            </a:r>
            <a:endParaRPr lang="en-US" sz="3000" dirty="0"/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63840" y="6356351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554000"/>
            <a:ext cx="3505200" cy="299937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4000"/>
            <a:ext cx="3810000" cy="29993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554001"/>
            <a:ext cx="3429000" cy="299937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924800" y="457200"/>
            <a:ext cx="160020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FF0000"/>
                </a:solidFill>
              </a:rPr>
              <a:t>σ</a:t>
            </a:r>
            <a:r>
              <a:rPr lang="en-US" b="1" dirty="0" smtClean="0">
                <a:solidFill>
                  <a:srgbClr val="FF0000"/>
                </a:solidFill>
              </a:rPr>
              <a:t>=462.7urad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3738039"/>
            <a:ext cx="3505200" cy="311995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8039"/>
            <a:ext cx="3810000" cy="311995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3738039"/>
            <a:ext cx="3429000" cy="311995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924800" y="3553372"/>
            <a:ext cx="160020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FF0000"/>
                </a:solidFill>
              </a:rPr>
              <a:t>σ</a:t>
            </a:r>
            <a:r>
              <a:rPr lang="en-US" b="1" dirty="0" smtClean="0">
                <a:solidFill>
                  <a:srgbClr val="FF0000"/>
                </a:solidFill>
              </a:rPr>
              <a:t>=227.7 </a:t>
            </a:r>
            <a:r>
              <a:rPr lang="en-US" b="1" dirty="0" err="1" smtClean="0">
                <a:solidFill>
                  <a:srgbClr val="FF0000"/>
                </a:solidFill>
              </a:rPr>
              <a:t>urad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1000" y="505372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Cluster size = 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1000" y="36692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Cluster size = 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 rot="152146">
            <a:off x="3803139" y="2064013"/>
            <a:ext cx="305359" cy="29163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152146">
            <a:off x="7397702" y="2064013"/>
            <a:ext cx="305359" cy="29163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52146">
            <a:off x="3816302" y="5111956"/>
            <a:ext cx="305359" cy="29163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52146">
            <a:off x="7384539" y="5112013"/>
            <a:ext cx="305359" cy="29163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3"/>
          <p:cNvSpPr txBox="1">
            <a:spLocks/>
          </p:cNvSpPr>
          <p:nvPr/>
        </p:nvSpPr>
        <p:spPr>
          <a:xfrm>
            <a:off x="8412480" y="6492875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2000" b="1" smtClean="0"/>
              <a:pPr/>
              <a:t>18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1707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ZZv3 scans – </a:t>
            </a:r>
            <a:r>
              <a:rPr lang="en-US" altLang="zh-CN" sz="3000" b="1" dirty="0" smtClean="0">
                <a:solidFill>
                  <a:srgbClr val="FF0000"/>
                </a:solidFill>
              </a:rPr>
              <a:t>Right</a:t>
            </a:r>
            <a:r>
              <a:rPr lang="en-US" sz="3000" dirty="0" smtClean="0"/>
              <a:t>– Along phi direction – HV3380</a:t>
            </a:r>
            <a:endParaRPr lang="en-US" sz="3000" dirty="0"/>
          </a:p>
        </p:txBody>
      </p:sp>
      <p:sp>
        <p:nvSpPr>
          <p:cNvPr id="7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863840" y="6356351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505371"/>
            <a:ext cx="3505200" cy="31522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5372"/>
            <a:ext cx="3810000" cy="31522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553998"/>
            <a:ext cx="3429000" cy="310360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924800" y="457200"/>
            <a:ext cx="160020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FF0000"/>
                </a:solidFill>
              </a:rPr>
              <a:t>σ</a:t>
            </a:r>
            <a:r>
              <a:rPr lang="en-US" b="1" dirty="0" smtClean="0">
                <a:solidFill>
                  <a:srgbClr val="FF0000"/>
                </a:solidFill>
              </a:rPr>
              <a:t>=132.4 </a:t>
            </a:r>
            <a:r>
              <a:rPr lang="en-US" b="1" dirty="0" err="1" smtClean="0">
                <a:solidFill>
                  <a:srgbClr val="FF0000"/>
                </a:solidFill>
              </a:rPr>
              <a:t>urad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3738039"/>
            <a:ext cx="3505200" cy="31199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8038"/>
            <a:ext cx="3810000" cy="311996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3738039"/>
            <a:ext cx="3429000" cy="311996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924800" y="3553372"/>
            <a:ext cx="160020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FF0000"/>
                </a:solidFill>
              </a:rPr>
              <a:t>σ</a:t>
            </a:r>
            <a:r>
              <a:rPr lang="en-US" b="1" dirty="0" smtClean="0">
                <a:solidFill>
                  <a:srgbClr val="FF0000"/>
                </a:solidFill>
              </a:rPr>
              <a:t>=97.3 </a:t>
            </a:r>
            <a:r>
              <a:rPr lang="en-US" b="1" dirty="0" err="1" smtClean="0">
                <a:solidFill>
                  <a:srgbClr val="FF0000"/>
                </a:solidFill>
              </a:rPr>
              <a:t>urad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1000" y="505372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Cluster size = 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1000" y="36692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Cluster size = 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 rot="152146">
            <a:off x="3803139" y="2064013"/>
            <a:ext cx="305359" cy="29163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152146">
            <a:off x="7397702" y="2064013"/>
            <a:ext cx="305359" cy="29163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52146">
            <a:off x="3816302" y="5111956"/>
            <a:ext cx="305359" cy="29163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52146">
            <a:off x="7384539" y="5112013"/>
            <a:ext cx="305359" cy="29163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3"/>
          <p:cNvSpPr txBox="1">
            <a:spLocks/>
          </p:cNvSpPr>
          <p:nvPr/>
        </p:nvSpPr>
        <p:spPr>
          <a:xfrm>
            <a:off x="8412480" y="6492875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2000" b="1" smtClean="0"/>
              <a:pPr/>
              <a:t>19</a:t>
            </a:fld>
            <a:endParaRPr lang="en-US" sz="2000" b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295400" y="4876799"/>
            <a:ext cx="0" cy="13438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447800" y="4876798"/>
            <a:ext cx="0" cy="13438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38200" y="5029198"/>
            <a:ext cx="0" cy="13438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4123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8" t="4646" r="13637" b="6869"/>
          <a:stretch/>
        </p:blipFill>
        <p:spPr>
          <a:xfrm>
            <a:off x="91443" y="949405"/>
            <a:ext cx="3337558" cy="3068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0" t="6870" r="11212" b="4848"/>
          <a:stretch/>
        </p:blipFill>
        <p:spPr>
          <a:xfrm>
            <a:off x="3581400" y="949405"/>
            <a:ext cx="3200400" cy="30681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7" t="8687" r="14849" b="4444"/>
          <a:stretch/>
        </p:blipFill>
        <p:spPr>
          <a:xfrm>
            <a:off x="6934200" y="984042"/>
            <a:ext cx="3276600" cy="30335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96643" y="4073604"/>
            <a:ext cx="31851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ZZv3</a:t>
            </a:r>
          </a:p>
          <a:p>
            <a:pPr algn="ctr"/>
            <a:r>
              <a:rPr lang="en-US" dirty="0" smtClean="0"/>
              <a:t>100% interleaving in design,</a:t>
            </a:r>
          </a:p>
          <a:p>
            <a:pPr algn="ctr"/>
            <a:r>
              <a:rPr lang="en-US" dirty="0" smtClean="0"/>
              <a:t>Outcome very close to 100% interleaving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443" y="4073604"/>
            <a:ext cx="31851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ZZv2</a:t>
            </a:r>
          </a:p>
          <a:p>
            <a:pPr algn="ctr"/>
            <a:r>
              <a:rPr lang="en-US" dirty="0" smtClean="0"/>
              <a:t>100% interleaving in design,</a:t>
            </a:r>
          </a:p>
          <a:p>
            <a:pPr algn="ctr"/>
            <a:r>
              <a:rPr lang="en-US" dirty="0" smtClean="0"/>
              <a:t>Outcome less than 100% interleaving.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25643" y="4085272"/>
            <a:ext cx="31851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ZZv4</a:t>
            </a:r>
          </a:p>
          <a:p>
            <a:pPr algn="ctr"/>
            <a:r>
              <a:rPr lang="en-US" dirty="0" smtClean="0"/>
              <a:t>~130% interleaving in design,</a:t>
            </a:r>
          </a:p>
          <a:p>
            <a:pPr algn="ctr"/>
            <a:r>
              <a:rPr lang="en-US" dirty="0" smtClean="0"/>
              <a:t>Outcome a little more than 100% interleaving but with very small trace width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562600"/>
            <a:ext cx="1097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 three boards were produced at Accurate Circuit Engineering (ACE),</a:t>
            </a:r>
          </a:p>
          <a:p>
            <a:r>
              <a:rPr lang="en-US" dirty="0" smtClean="0"/>
              <a:t>We have also ordered a board from CERN, not coming yet.</a:t>
            </a:r>
          </a:p>
          <a:p>
            <a:r>
              <a:rPr lang="en-US" dirty="0" smtClean="0"/>
              <a:t>Each board has two parts: </a:t>
            </a:r>
            <a:r>
              <a:rPr lang="en-US" dirty="0" smtClean="0">
                <a:solidFill>
                  <a:srgbClr val="0000CC"/>
                </a:solidFill>
              </a:rPr>
              <a:t>(1) </a:t>
            </a:r>
            <a:r>
              <a:rPr lang="en-US" b="1" dirty="0" smtClean="0">
                <a:solidFill>
                  <a:srgbClr val="0000CC"/>
                </a:solidFill>
              </a:rPr>
              <a:t>56</a:t>
            </a:r>
            <a:r>
              <a:rPr lang="en-US" dirty="0" smtClean="0">
                <a:solidFill>
                  <a:srgbClr val="0000CC"/>
                </a:solidFill>
              </a:rPr>
              <a:t> strips on the left with an angle pitch </a:t>
            </a:r>
            <a:r>
              <a:rPr lang="en-US" b="1" dirty="0" smtClean="0">
                <a:solidFill>
                  <a:srgbClr val="0000CC"/>
                </a:solidFill>
              </a:rPr>
              <a:t>4.14 </a:t>
            </a:r>
            <a:r>
              <a:rPr lang="en-US" b="1" dirty="0" err="1" smtClean="0">
                <a:solidFill>
                  <a:srgbClr val="0000CC"/>
                </a:solidFill>
              </a:rPr>
              <a:t>mrad</a:t>
            </a: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00CC"/>
                </a:solidFill>
              </a:rPr>
              <a:t>and R range 206 – 306 mm;</a:t>
            </a:r>
          </a:p>
          <a:p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00CC"/>
                </a:solidFill>
              </a:rPr>
              <a:t>                                              (2) </a:t>
            </a:r>
            <a:r>
              <a:rPr lang="en-US" b="1" dirty="0" smtClean="0">
                <a:solidFill>
                  <a:srgbClr val="0000CC"/>
                </a:solidFill>
              </a:rPr>
              <a:t>45</a:t>
            </a:r>
            <a:r>
              <a:rPr lang="en-US" dirty="0" smtClean="0">
                <a:solidFill>
                  <a:srgbClr val="0000CC"/>
                </a:solidFill>
              </a:rPr>
              <a:t> strips on the right with an angle pitch </a:t>
            </a:r>
            <a:r>
              <a:rPr lang="en-US" b="1" dirty="0" smtClean="0">
                <a:solidFill>
                  <a:srgbClr val="0000CC"/>
                </a:solidFill>
              </a:rPr>
              <a:t>1.37 </a:t>
            </a:r>
            <a:r>
              <a:rPr lang="en-US" b="1" dirty="0" err="1" smtClean="0">
                <a:solidFill>
                  <a:srgbClr val="0000CC"/>
                </a:solidFill>
              </a:rPr>
              <a:t>mrad</a:t>
            </a: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00CC"/>
                </a:solidFill>
              </a:rPr>
              <a:t>and R range 761 – 861 mm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Board information</a:t>
            </a:r>
            <a:endParaRPr lang="en-US" sz="3000" dirty="0"/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2480" y="6492875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z="2000" b="1" smtClean="0"/>
              <a:pPr/>
              <a:t>2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518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0" y="5181600"/>
                <a:ext cx="10972800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Notes:</a:t>
                </a:r>
              </a:p>
              <a:p>
                <a:r>
                  <a:rPr lang="en-US" dirty="0" smtClean="0"/>
                  <a:t>1, angle pitch, left: 4.13 </a:t>
                </a:r>
                <a:r>
                  <a:rPr lang="en-US" dirty="0" err="1" smtClean="0"/>
                  <a:t>mrad</a:t>
                </a:r>
                <a:r>
                  <a:rPr lang="en-US" dirty="0"/>
                  <a:t> </a:t>
                </a:r>
                <a:r>
                  <a:rPr lang="en-US" dirty="0" smtClean="0"/>
                  <a:t>/ right: 1.37 </a:t>
                </a:r>
                <a:r>
                  <a:rPr lang="en-US" dirty="0" err="1" smtClean="0"/>
                  <a:t>mrad</a:t>
                </a:r>
                <a:r>
                  <a:rPr lang="en-US" dirty="0" smtClean="0"/>
                  <a:t>; R range, left: 206-306 mm / right: 761-861 mm.</a:t>
                </a:r>
              </a:p>
              <a:p>
                <a:r>
                  <a:rPr lang="en-US" dirty="0" smtClean="0"/>
                  <a:t>2,  X ray collimator affect not subtracted.</a:t>
                </a:r>
              </a:p>
              <a:p>
                <a:r>
                  <a:rPr lang="en-US" dirty="0" smtClean="0"/>
                  <a:t>2, convert </a:t>
                </a:r>
                <a:r>
                  <a:rPr lang="en-US" dirty="0" err="1" smtClean="0"/>
                  <a:t>urad</a:t>
                </a:r>
                <a:r>
                  <a:rPr lang="en-US" dirty="0" smtClean="0"/>
                  <a:t> to um, use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  <a:ea typeface="Cambria Math"/>
                      </a:rPr>
                      <m:t>𝜹</m:t>
                    </m:r>
                    <m:r>
                      <a:rPr lang="en-US" b="1" i="1" smtClean="0">
                        <a:latin typeface="Cambria Math"/>
                        <a:ea typeface="Cambria Math"/>
                      </a:rPr>
                      <m:t>𝒍</m:t>
                    </m:r>
                    <m:r>
                      <a:rPr lang="en-US" b="1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b="1" i="1" smtClean="0">
                        <a:latin typeface="Cambria Math"/>
                        <a:ea typeface="Cambria Math"/>
                      </a:rPr>
                      <m:t>𝑹</m:t>
                    </m:r>
                    <m:r>
                      <a:rPr lang="en-US" b="1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b="1" i="1" smtClean="0">
                        <a:latin typeface="Cambria Math"/>
                        <a:ea typeface="Cambria Math"/>
                      </a:rPr>
                      <m:t>𝜹𝝋</m:t>
                    </m:r>
                  </m:oMath>
                </a14:m>
                <a:r>
                  <a:rPr lang="en-US" dirty="0" smtClean="0"/>
                  <a:t> and R = 229 mm (left), R = 784 mm (right), the (safely) estimated resolution is &lt;= 100 um in Cartesian system.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181600"/>
                <a:ext cx="10972800" cy="1754326"/>
              </a:xfrm>
              <a:prstGeom prst="rect">
                <a:avLst/>
              </a:prstGeom>
              <a:blipFill rotWithShape="1">
                <a:blip r:embed="rId2"/>
                <a:stretch>
                  <a:fillRect l="-444" t="-17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0"/>
            <a:ext cx="9875520" cy="1143000"/>
          </a:xfrm>
        </p:spPr>
        <p:txBody>
          <a:bodyPr>
            <a:normAutofit/>
          </a:bodyPr>
          <a:lstStyle/>
          <a:p>
            <a:r>
              <a:rPr lang="en-US" sz="3000" dirty="0" smtClean="0"/>
              <a:t>Residual sigma summary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2480" y="6492875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z="2000" b="1" smtClean="0"/>
              <a:pPr/>
              <a:t>20</a:t>
            </a:fld>
            <a:endParaRPr 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0307412"/>
                  </p:ext>
                </p:extLst>
              </p:nvPr>
            </p:nvGraphicFramePr>
            <p:xfrm>
              <a:off x="1295400" y="990600"/>
              <a:ext cx="7772400" cy="3870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590800"/>
                    <a:gridCol w="863600"/>
                    <a:gridCol w="431800"/>
                    <a:gridCol w="431800"/>
                    <a:gridCol w="863600"/>
                    <a:gridCol w="1295400"/>
                    <a:gridCol w="12954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r>
                            <a:rPr lang="en-US" dirty="0" err="1" smtClean="0"/>
                            <a:t>Resi</a:t>
                          </a:r>
                          <a:r>
                            <a:rPr lang="en-US" dirty="0" smtClean="0"/>
                            <a:t>. Sigma (</a:t>
                          </a:r>
                          <a:r>
                            <a:rPr lang="en-US" dirty="0" err="1" smtClean="0"/>
                            <a:t>urad</a:t>
                          </a:r>
                          <a:r>
                            <a:rPr lang="en-US" dirty="0" smtClean="0"/>
                            <a:t>)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/>
                                  <a:ea typeface="Cambria Math"/>
                                </a:rPr>
                                <m:t>𝜹</m:t>
                              </m:r>
                              <m:r>
                                <a:rPr lang="en-US" b="1" i="1" smtClean="0">
                                  <a:latin typeface="Cambria Math"/>
                                  <a:ea typeface="Cambria Math"/>
                                </a:rPr>
                                <m:t>𝒍</m:t>
                              </m:r>
                              <m:r>
                                <a:rPr lang="en-US" b="1" i="1" smtClean="0">
                                  <a:latin typeface="Cambria Math"/>
                                  <a:ea typeface="Cambria Math"/>
                                </a:rPr>
                                <m:t>=</m:t>
                              </m:r>
                              <m:r>
                                <a:rPr lang="en-US" b="1" i="1" smtClean="0">
                                  <a:latin typeface="Cambria Math"/>
                                  <a:ea typeface="Cambria Math"/>
                                </a:rPr>
                                <m:t>𝑹</m:t>
                              </m:r>
                              <m:r>
                                <a:rPr lang="en-US" b="1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en-US" b="1" i="1" smtClean="0">
                                  <a:latin typeface="Cambria Math"/>
                                  <a:ea typeface="Cambria Math"/>
                                </a:rPr>
                                <m:t>𝜹𝝋</m:t>
                              </m:r>
                            </m:oMath>
                          </a14:m>
                          <a:r>
                            <a:rPr lang="en-US" dirty="0" smtClean="0"/>
                            <a:t>  (unit in um)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b="1" dirty="0" smtClean="0"/>
                            <a:t>v2</a:t>
                          </a:r>
                          <a:r>
                            <a:rPr lang="en-US" dirty="0" smtClean="0"/>
                            <a:t>_</a:t>
                          </a:r>
                          <a:r>
                            <a:rPr lang="en-US" i="1" dirty="0" smtClean="0"/>
                            <a:t>Left</a:t>
                          </a:r>
                          <a:r>
                            <a:rPr lang="en-US" dirty="0" smtClean="0"/>
                            <a:t>_HV3380</a:t>
                          </a:r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Cluster size=2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Cluster size=3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Cluster size=2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Cluster size=3</a:t>
                          </a:r>
                        </a:p>
                      </a:txBody>
                      <a:tcPr/>
                    </a:tc>
                  </a:tr>
                  <a:tr h="18542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360.2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435.4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82.5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100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b="1" dirty="0" smtClean="0">
                              <a:solidFill>
                                <a:srgbClr val="0000CC"/>
                              </a:solidFill>
                            </a:rPr>
                            <a:t>v3</a:t>
                          </a:r>
                          <a:r>
                            <a:rPr lang="en-US" dirty="0" smtClean="0"/>
                            <a:t>_</a:t>
                          </a:r>
                          <a:r>
                            <a:rPr lang="en-US" i="1" dirty="0" smtClean="0"/>
                            <a:t>Left</a:t>
                          </a:r>
                          <a:r>
                            <a:rPr lang="en-US" dirty="0" smtClean="0"/>
                            <a:t>_HV3200</a:t>
                          </a:r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648.7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310.2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148.6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71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sz="1800" b="1" kern="1200" dirty="0" smtClean="0">
                              <a:solidFill>
                                <a:srgbClr val="0000CC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v3</a:t>
                          </a:r>
                          <a:r>
                            <a:rPr lang="en-US" dirty="0" smtClean="0"/>
                            <a:t>_</a:t>
                          </a:r>
                          <a:r>
                            <a:rPr lang="en-US" i="1" dirty="0" smtClean="0"/>
                            <a:t>Left</a:t>
                          </a:r>
                          <a:r>
                            <a:rPr lang="en-US" dirty="0" smtClean="0"/>
                            <a:t>_HV3380</a:t>
                          </a:r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462.7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227.7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106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52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ZZv3_Left_HV3480</a:t>
                          </a:r>
                          <a:endParaRPr lang="en-US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377 (CS2)</a:t>
                          </a:r>
                          <a:endParaRPr lang="en-US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583 (CS3)</a:t>
                          </a:r>
                          <a:endParaRPr lang="en-US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425 (CS4)</a:t>
                          </a:r>
                          <a:endParaRPr lang="en-US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b="1" dirty="0" smtClean="0"/>
                            <a:t>v2</a:t>
                          </a:r>
                          <a:r>
                            <a:rPr lang="en-US" dirty="0" smtClean="0"/>
                            <a:t>_Right_HV3380</a:t>
                          </a:r>
                          <a:endParaRPr lang="en-US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126.9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99.5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sz="1800" b="1" kern="1200" dirty="0" smtClean="0">
                              <a:solidFill>
                                <a:srgbClr val="0000CC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v3</a:t>
                          </a:r>
                          <a:r>
                            <a:rPr lang="en-US" dirty="0" smtClean="0"/>
                            <a:t>_Right_HV3380</a:t>
                          </a:r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132.4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97.3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103.8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76.3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sz="1800" b="1" kern="1200" dirty="0" smtClean="0">
                              <a:solidFill>
                                <a:srgbClr val="0000CC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v3</a:t>
                          </a:r>
                          <a:r>
                            <a:rPr lang="en-US" dirty="0" smtClean="0"/>
                            <a:t>_Right_HV3480</a:t>
                          </a:r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110.2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133.7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86.4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104.8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10307412"/>
                  </p:ext>
                </p:extLst>
              </p:nvPr>
            </p:nvGraphicFramePr>
            <p:xfrm>
              <a:off x="1295400" y="990600"/>
              <a:ext cx="7772400" cy="38709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590800"/>
                    <a:gridCol w="863600"/>
                    <a:gridCol w="431800"/>
                    <a:gridCol w="431800"/>
                    <a:gridCol w="863600"/>
                    <a:gridCol w="1295400"/>
                    <a:gridCol w="12954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r>
                            <a:rPr lang="en-US" dirty="0" err="1" smtClean="0"/>
                            <a:t>Resi</a:t>
                          </a:r>
                          <a:r>
                            <a:rPr lang="en-US" dirty="0" smtClean="0"/>
                            <a:t>. Sigma (</a:t>
                          </a:r>
                          <a:r>
                            <a:rPr lang="en-US" dirty="0" err="1" smtClean="0"/>
                            <a:t>urad</a:t>
                          </a:r>
                          <a:r>
                            <a:rPr lang="en-US" dirty="0" smtClean="0"/>
                            <a:t>)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00235" t="-8197" b="-965574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b="1" dirty="0" smtClean="0"/>
                            <a:t>v2</a:t>
                          </a:r>
                          <a:r>
                            <a:rPr lang="en-US" dirty="0" smtClean="0"/>
                            <a:t>_</a:t>
                          </a:r>
                          <a:r>
                            <a:rPr lang="en-US" i="1" dirty="0" smtClean="0"/>
                            <a:t>Left</a:t>
                          </a:r>
                          <a:r>
                            <a:rPr lang="en-US" dirty="0" smtClean="0"/>
                            <a:t>_HV3380</a:t>
                          </a:r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Cluster size=2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Cluster size=3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Cluster size=2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/>
                            <a:t>Cluster size=3</a:t>
                          </a:r>
                        </a:p>
                      </a:txBody>
                      <a:tcPr/>
                    </a:tc>
                  </a:tr>
                  <a:tr h="36576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360.2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435.4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82.5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100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b="1" dirty="0" smtClean="0">
                              <a:solidFill>
                                <a:srgbClr val="0000CC"/>
                              </a:solidFill>
                            </a:rPr>
                            <a:t>v3</a:t>
                          </a:r>
                          <a:r>
                            <a:rPr lang="en-US" dirty="0" smtClean="0"/>
                            <a:t>_</a:t>
                          </a:r>
                          <a:r>
                            <a:rPr lang="en-US" i="1" dirty="0" smtClean="0"/>
                            <a:t>Left</a:t>
                          </a:r>
                          <a:r>
                            <a:rPr lang="en-US" dirty="0" smtClean="0"/>
                            <a:t>_HV3200</a:t>
                          </a:r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648.7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310.2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148.6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71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sz="1800" b="1" kern="1200" dirty="0" smtClean="0">
                              <a:solidFill>
                                <a:srgbClr val="0000CC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v3</a:t>
                          </a:r>
                          <a:r>
                            <a:rPr lang="en-US" dirty="0" smtClean="0"/>
                            <a:t>_</a:t>
                          </a:r>
                          <a:r>
                            <a:rPr lang="en-US" i="1" dirty="0" smtClean="0"/>
                            <a:t>Left</a:t>
                          </a:r>
                          <a:r>
                            <a:rPr lang="en-US" dirty="0" smtClean="0"/>
                            <a:t>_HV3380</a:t>
                          </a:r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462.7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/>
                            <a:t>227.7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106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52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640080">
                    <a:tc>
                      <a:txBody>
                        <a:bodyPr/>
                        <a:lstStyle/>
                        <a:p>
                          <a:r>
                            <a:rPr lang="en-US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ZZv3_Left_HV3480</a:t>
                          </a:r>
                          <a:endParaRPr lang="en-US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377 (CS2)</a:t>
                          </a:r>
                          <a:endParaRPr lang="en-US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r>
                            <a:rPr lang="en-US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583 (CS3)</a:t>
                          </a:r>
                          <a:endParaRPr lang="en-US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425 (CS4)</a:t>
                          </a:r>
                          <a:endParaRPr lang="en-US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b="1" dirty="0" smtClean="0"/>
                            <a:t>v2</a:t>
                          </a:r>
                          <a:r>
                            <a:rPr lang="en-US" dirty="0" smtClean="0"/>
                            <a:t>_Right_HV3380</a:t>
                          </a:r>
                          <a:endParaRPr lang="en-US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126.9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99.5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sz="1800" b="1" kern="1200" dirty="0" smtClean="0">
                              <a:solidFill>
                                <a:srgbClr val="0000CC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v3</a:t>
                          </a:r>
                          <a:r>
                            <a:rPr lang="en-US" dirty="0" smtClean="0"/>
                            <a:t>_Right_HV3380</a:t>
                          </a:r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132.4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97.3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103.8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76.3</a:t>
                          </a:r>
                          <a:endParaRPr 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ZZ</a:t>
                          </a:r>
                          <a:r>
                            <a:rPr lang="en-US" sz="1800" b="1" kern="1200" dirty="0" smtClean="0">
                              <a:solidFill>
                                <a:srgbClr val="0000CC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v3</a:t>
                          </a:r>
                          <a:r>
                            <a:rPr lang="en-US" dirty="0" smtClean="0"/>
                            <a:t>_Right_HV3480</a:t>
                          </a:r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110.2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dirty="0" smtClean="0"/>
                            <a:t>133.7</a:t>
                          </a:r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86.4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104.8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8320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48640" y="274638"/>
            <a:ext cx="987552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Scans along </a:t>
            </a:r>
            <a:r>
              <a:rPr lang="en-US" u="sng" dirty="0" smtClean="0"/>
              <a:t>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8312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65069" y="3361664"/>
            <a:ext cx="2651461" cy="380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ZZv2 scans – Left – Along </a:t>
            </a:r>
            <a:r>
              <a:rPr lang="en-US" sz="3000" b="1" dirty="0" smtClean="0">
                <a:solidFill>
                  <a:srgbClr val="FF0000"/>
                </a:solidFill>
              </a:rPr>
              <a:t>R</a:t>
            </a:r>
            <a:r>
              <a:rPr lang="en-US" sz="3000" dirty="0" smtClean="0"/>
              <a:t> </a:t>
            </a:r>
            <a:r>
              <a:rPr lang="en-US" sz="3000" dirty="0"/>
              <a:t>d</a:t>
            </a:r>
            <a:r>
              <a:rPr lang="en-US" sz="3000" dirty="0" smtClean="0"/>
              <a:t>irection</a:t>
            </a:r>
            <a:endParaRPr lang="en-US" sz="3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0" y="553998"/>
            <a:ext cx="4936499" cy="33477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55399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centroid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759" y="546943"/>
            <a:ext cx="4667793" cy="31789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53300" y="397042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cluster size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9144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215384" y="923330"/>
            <a:ext cx="0" cy="524887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200400" y="914400"/>
            <a:ext cx="0" cy="524887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362200" y="999530"/>
            <a:ext cx="0" cy="524887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600200" y="1066800"/>
            <a:ext cx="0" cy="524887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904" y="3623965"/>
            <a:ext cx="4681648" cy="29722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24600" y="6477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Centroid for all runs</a:t>
            </a:r>
            <a:endParaRPr lang="en-US" dirty="0"/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2480" y="6492875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z="2000" b="1" smtClean="0"/>
              <a:pPr/>
              <a:t>22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83090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75712" y="3340773"/>
            <a:ext cx="2562225" cy="3725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ZZv2 scans – Right – Along </a:t>
            </a:r>
            <a:r>
              <a:rPr lang="en-US" sz="3000" b="1" dirty="0" smtClean="0">
                <a:solidFill>
                  <a:srgbClr val="FF0000"/>
                </a:solidFill>
              </a:rPr>
              <a:t>R</a:t>
            </a:r>
            <a:r>
              <a:rPr lang="en-US" sz="3000" dirty="0" smtClean="0"/>
              <a:t> </a:t>
            </a:r>
            <a:r>
              <a:rPr lang="en-US" sz="3000" dirty="0"/>
              <a:t>d</a:t>
            </a:r>
            <a:r>
              <a:rPr lang="en-US" sz="3000" dirty="0" smtClean="0"/>
              <a:t>irection</a:t>
            </a:r>
            <a:endParaRPr lang="en-US" sz="3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0" y="553998"/>
            <a:ext cx="4936499" cy="33477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55399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centroid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03" y="553998"/>
            <a:ext cx="4667793" cy="33802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53300" y="5450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cluster size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914400" y="2819400"/>
            <a:ext cx="0" cy="342900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215384" y="92333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200400" y="91440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362200" y="99953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600200" y="106680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02" y="3901739"/>
            <a:ext cx="4762045" cy="275992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24600" y="6477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Centroid for all runs</a:t>
            </a:r>
            <a:endParaRPr lang="en-US" dirty="0"/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2480" y="6492875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z="2000" b="1" smtClean="0"/>
              <a:pPr/>
              <a:t>23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137281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75712" y="3340773"/>
            <a:ext cx="2562225" cy="3725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ZZv3 scans – Right – Along </a:t>
            </a:r>
            <a:r>
              <a:rPr lang="en-US" sz="3000" b="1" dirty="0" smtClean="0">
                <a:solidFill>
                  <a:srgbClr val="FF0000"/>
                </a:solidFill>
              </a:rPr>
              <a:t>R</a:t>
            </a:r>
            <a:r>
              <a:rPr lang="en-US" sz="3000" dirty="0" smtClean="0"/>
              <a:t> direction– </a:t>
            </a:r>
            <a:r>
              <a:rPr lang="en-US" sz="3000" b="1" dirty="0" smtClean="0">
                <a:solidFill>
                  <a:srgbClr val="0000CC"/>
                </a:solidFill>
              </a:rPr>
              <a:t>HV3480</a:t>
            </a:r>
            <a:endParaRPr lang="en-US" sz="3000" b="1" dirty="0">
              <a:solidFill>
                <a:srgbClr val="0000CC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1" y="553998"/>
            <a:ext cx="4936497" cy="33477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55399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centroid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04" y="661353"/>
            <a:ext cx="4667791" cy="31655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53300" y="5450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cluster size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914400" y="2819400"/>
            <a:ext cx="0" cy="342900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215384" y="92333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200400" y="91440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362200" y="99953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600200" y="106680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04" y="3826866"/>
            <a:ext cx="4667791" cy="265779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24600" y="6477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Centroid for all runs</a:t>
            </a:r>
            <a:endParaRPr lang="en-US" dirty="0"/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2480" y="6492875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z="2000" b="1" smtClean="0"/>
              <a:pPr/>
              <a:t>24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550000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75712" y="3340773"/>
            <a:ext cx="2562225" cy="3725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ZZv3 scans – Right – Along </a:t>
            </a:r>
            <a:r>
              <a:rPr lang="en-US" sz="3000" b="1" dirty="0" smtClean="0">
                <a:solidFill>
                  <a:srgbClr val="FF0000"/>
                </a:solidFill>
              </a:rPr>
              <a:t>R</a:t>
            </a:r>
            <a:r>
              <a:rPr lang="en-US" sz="3000" dirty="0" smtClean="0"/>
              <a:t> direction– </a:t>
            </a:r>
            <a:r>
              <a:rPr lang="en-US" sz="3000" b="1" dirty="0" smtClean="0">
                <a:solidFill>
                  <a:srgbClr val="0000CC"/>
                </a:solidFill>
              </a:rPr>
              <a:t>HV3380</a:t>
            </a:r>
            <a:endParaRPr lang="en-US" sz="3000" b="1" dirty="0">
              <a:solidFill>
                <a:srgbClr val="0000CC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1" y="553998"/>
            <a:ext cx="4936497" cy="33477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55399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centroid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03" y="661353"/>
            <a:ext cx="4667793" cy="31655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53300" y="5450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cluster size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914400" y="2819400"/>
            <a:ext cx="0" cy="342900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215384" y="92333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200400" y="91440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362200" y="99953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600200" y="1066800"/>
            <a:ext cx="0" cy="524887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102" y="3826866"/>
            <a:ext cx="4924697" cy="265779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24600" y="6477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Centroid for all runs</a:t>
            </a:r>
            <a:endParaRPr lang="en-US" dirty="0"/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2480" y="6492875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z="2000" b="1" smtClean="0"/>
              <a:pPr/>
              <a:t>25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172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Summary 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scans show very promising results: 100 um resolution is reached, even without subtract the X ray collimator width affect.</a:t>
            </a:r>
          </a:p>
          <a:p>
            <a:r>
              <a:rPr lang="en-US" sz="2400" dirty="0" smtClean="0"/>
              <a:t>The zigzag design looks satisfying</a:t>
            </a:r>
            <a:r>
              <a:rPr lang="en-US" sz="2400" dirty="0" smtClean="0"/>
              <a:t>!</a:t>
            </a:r>
          </a:p>
          <a:p>
            <a:r>
              <a:rPr lang="en-US" sz="2400" dirty="0" smtClean="0"/>
              <a:t>Test </a:t>
            </a:r>
            <a:r>
              <a:rPr lang="en-US" sz="2400" dirty="0" smtClean="0"/>
              <a:t>board from CERN is not ready yet, we expect it has even better quality than the boards from ACE. Will take even more data with that board.</a:t>
            </a:r>
          </a:p>
        </p:txBody>
      </p:sp>
    </p:spTree>
    <p:extLst>
      <p:ext uri="{BB962C8B-B14F-4D97-AF65-F5344CB8AC3E}">
        <p14:creationId xmlns:p14="http://schemas.microsoft.com/office/powerpoint/2010/main" val="124548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Board information</a:t>
            </a:r>
            <a:endParaRPr lang="en-US" sz="3000" dirty="0"/>
          </a:p>
        </p:txBody>
      </p:sp>
      <p:pic>
        <p:nvPicPr>
          <p:cNvPr id="1026" name="Picture 2" descr="E:\FIT\Zigzag Design\Zigzag_10cm_prototype2\quotes\2ndTry\FIT_zigzag_V2_ACE_old_leftSid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95400"/>
            <a:ext cx="3581400" cy="268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V="1">
            <a:off x="1995055" y="914400"/>
            <a:ext cx="0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299855" y="914400"/>
            <a:ext cx="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1995055" y="1066800"/>
            <a:ext cx="3048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66455" y="609600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0.24 mm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775855" y="914400"/>
            <a:ext cx="0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75855" y="1066800"/>
            <a:ext cx="1219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75855" y="621268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1.24 mm</a:t>
            </a:r>
            <a:endParaRPr lang="en-US" dirty="0"/>
          </a:p>
        </p:txBody>
      </p:sp>
      <p:pic>
        <p:nvPicPr>
          <p:cNvPr id="1027" name="Picture 3" descr="E:\FIT\Zigzag Design\Zigzag_10cm_prototype2\quotes\2ndTry\FIT_zigzag_V2_ACE_retry_leftSide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570" y="1333500"/>
            <a:ext cx="3531816" cy="264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FIT\Zigzag Design\Zigzag_10cm_prototype2\quotes\2ndTry\FIT_zigzag_V3_ACE_leftSid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173" y="1295400"/>
            <a:ext cx="3582616" cy="268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Straight Connector 19"/>
          <p:cNvCxnSpPr/>
          <p:nvPr/>
        </p:nvCxnSpPr>
        <p:spPr>
          <a:xfrm flipV="1">
            <a:off x="5257800" y="914400"/>
            <a:ext cx="0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5562600" y="914400"/>
            <a:ext cx="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257800" y="1066800"/>
            <a:ext cx="3048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181600" y="609600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0.15 mm</a:t>
            </a:r>
            <a:endParaRPr lang="en-US" dirty="0"/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038600" y="914400"/>
            <a:ext cx="0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038600" y="1066800"/>
            <a:ext cx="1219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166579" y="609600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1.24 mm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04800" y="4038600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ZZv2_Left</a:t>
            </a:r>
          </a:p>
          <a:p>
            <a:pPr algn="ctr"/>
            <a:r>
              <a:rPr lang="en-US" dirty="0" smtClean="0"/>
              <a:t>Interleaving: </a:t>
            </a:r>
          </a:p>
          <a:p>
            <a:pPr algn="ctr"/>
            <a:r>
              <a:rPr lang="en-US" dirty="0" smtClean="0"/>
              <a:t>1-(0.24/2)/1.24=90.3%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191000" y="4038600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ZZv3_Left</a:t>
            </a:r>
          </a:p>
          <a:p>
            <a:pPr algn="ctr"/>
            <a:r>
              <a:rPr lang="en-US" dirty="0" smtClean="0"/>
              <a:t>Interleaving:</a:t>
            </a:r>
          </a:p>
          <a:p>
            <a:pPr algn="ctr"/>
            <a:r>
              <a:rPr lang="en-US" dirty="0" smtClean="0"/>
              <a:t>1-(0.15/2)/1.24=94%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7696200" y="4038600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ZZv4_Left</a:t>
            </a:r>
          </a:p>
          <a:p>
            <a:pPr algn="ctr"/>
            <a:r>
              <a:rPr lang="en-US" dirty="0" smtClean="0"/>
              <a:t>Interleaving: </a:t>
            </a:r>
          </a:p>
          <a:p>
            <a:pPr algn="ctr"/>
            <a:r>
              <a:rPr lang="en-US" dirty="0" smtClean="0"/>
              <a:t>1+(0.4/2)/1.2=117%</a:t>
            </a:r>
            <a:endParaRPr lang="en-US" dirty="0"/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9753600" y="914400"/>
            <a:ext cx="0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10210800" y="914400"/>
            <a:ext cx="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9753600" y="1066800"/>
            <a:ext cx="457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9576779" y="60960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0.4 mm</a:t>
            </a:r>
            <a:endParaRPr lang="en-US" dirty="0"/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8534400" y="9144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8534400" y="1066800"/>
            <a:ext cx="1219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586179" y="609600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1.2 mm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76200" y="5486400"/>
            <a:ext cx="1074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right side of the strips have roughly same numbers.</a:t>
            </a:r>
            <a:endParaRPr lang="en-US" dirty="0"/>
          </a:p>
        </p:txBody>
      </p:sp>
      <p:sp>
        <p:nvSpPr>
          <p:cNvPr id="3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2480" y="6492875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z="2000" b="1" smtClean="0"/>
              <a:pPr/>
              <a:t>3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26280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374168"/>
              </p:ext>
            </p:extLst>
          </p:nvPr>
        </p:nvGraphicFramePr>
        <p:xfrm>
          <a:off x="1066800" y="1613532"/>
          <a:ext cx="9144000" cy="312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447040">
                <a:tc>
                  <a:txBody>
                    <a:bodyPr/>
                    <a:lstStyle/>
                    <a:p>
                      <a:r>
                        <a:rPr lang="en-US" dirty="0" smtClean="0"/>
                        <a:t>Tests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Left_phi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Left_R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Right_Phi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Right_R</a:t>
                      </a:r>
                      <a:endParaRPr lang="en-US" dirty="0"/>
                    </a:p>
                  </a:txBody>
                  <a:tcPr/>
                </a:tc>
              </a:tr>
              <a:tr h="447040">
                <a:tc>
                  <a:txBody>
                    <a:bodyPr/>
                    <a:lstStyle/>
                    <a:p>
                      <a:r>
                        <a:rPr lang="en-US" dirty="0" smtClean="0"/>
                        <a:t>ZZv2_HV3380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5000-5022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5100-5120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5200-5250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5300-5320</a:t>
                      </a:r>
                      <a:endParaRPr lang="en-US" dirty="0"/>
                    </a:p>
                  </a:txBody>
                  <a:tcPr/>
                </a:tc>
              </a:tr>
              <a:tr h="447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ZZv3_HV3380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6000-6050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Run 6700-6706</a:t>
                      </a:r>
                      <a:endParaRPr 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6600-6650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6300-6335</a:t>
                      </a:r>
                      <a:endParaRPr lang="en-US" dirty="0"/>
                    </a:p>
                  </a:txBody>
                  <a:tcPr/>
                </a:tc>
              </a:tr>
              <a:tr h="447040">
                <a:tc>
                  <a:txBody>
                    <a:bodyPr/>
                    <a:lstStyle/>
                    <a:p>
                      <a:r>
                        <a:rPr lang="en-US" dirty="0" smtClean="0"/>
                        <a:t>ZZv3_HV3480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Run 6100-6150</a:t>
                      </a:r>
                      <a:endParaRPr 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Run</a:t>
                      </a:r>
                      <a:r>
                        <a:rPr 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6200-6224</a:t>
                      </a:r>
                      <a:endParaRPr lang="en-US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6500-6550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6400-6435</a:t>
                      </a:r>
                      <a:endParaRPr lang="en-US" dirty="0"/>
                    </a:p>
                  </a:txBody>
                  <a:tcPr/>
                </a:tc>
              </a:tr>
              <a:tr h="447040">
                <a:tc>
                  <a:txBody>
                    <a:bodyPr/>
                    <a:lstStyle/>
                    <a:p>
                      <a:r>
                        <a:rPr lang="en-US" dirty="0" smtClean="0"/>
                        <a:t>ZZv3_HV3200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6900-6922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6800-6820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</a:tr>
              <a:tr h="447040">
                <a:tc>
                  <a:txBody>
                    <a:bodyPr/>
                    <a:lstStyle/>
                    <a:p>
                      <a:r>
                        <a:rPr lang="en-US" dirty="0" smtClean="0"/>
                        <a:t>ZZv4_HV3250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7000-7050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7100-7124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Run 7300-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470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CERN_board</a:t>
                      </a:r>
                      <a:endParaRPr lang="en-US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71600" y="525780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scans are done in X and Y direction;</a:t>
            </a:r>
          </a:p>
          <a:p>
            <a:r>
              <a:rPr lang="en-US" dirty="0" smtClean="0"/>
              <a:t>The scan step is 0.1 mm.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2480" y="6492875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z="2000" b="1" smtClean="0"/>
              <a:pPr/>
              <a:t>4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34824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Event ratio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ratios of 2-strip, 3-strip events (some runs have many 4-strip events) are shown in the next two slides.</a:t>
            </a:r>
          </a:p>
          <a:p>
            <a:r>
              <a:rPr lang="en-US" sz="2400" dirty="0" smtClean="0"/>
              <a:t>The majority of events have strip multiplicity 2 or 3.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12480" y="6492875"/>
            <a:ext cx="2560320" cy="365125"/>
          </a:xfrm>
        </p:spPr>
        <p:txBody>
          <a:bodyPr/>
          <a:lstStyle/>
          <a:p>
            <a:fld id="{B6F15528-21DE-4FAA-801E-634DDDAF4B2B}" type="slidenum">
              <a:rPr lang="en-US" sz="2000" b="1" smtClean="0"/>
              <a:pPr/>
              <a:t>5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305259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63236"/>
            <a:ext cx="5029200" cy="27085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ZZ_v2_Left_alongPhi_HV3380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63236"/>
            <a:ext cx="5562600" cy="27085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43600" y="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ZZ_</a:t>
            </a:r>
            <a:r>
              <a:rPr lang="en-US" b="1" dirty="0" smtClean="0">
                <a:solidFill>
                  <a:srgbClr val="FF0000"/>
                </a:solidFill>
              </a:rPr>
              <a:t>v3</a:t>
            </a:r>
            <a:r>
              <a:rPr lang="en-US" dirty="0" smtClean="0">
                <a:solidFill>
                  <a:srgbClr val="FF0000"/>
                </a:solidFill>
              </a:rPr>
              <a:t>_Left_alongPhi_</a:t>
            </a:r>
            <a:r>
              <a:rPr lang="en-US" b="1" dirty="0" smtClean="0">
                <a:solidFill>
                  <a:srgbClr val="FF0000"/>
                </a:solidFill>
              </a:rPr>
              <a:t>HV3200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50" y="3733800"/>
            <a:ext cx="5467349" cy="2057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43600" y="3440668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ZZ_</a:t>
            </a:r>
            <a:r>
              <a:rPr lang="en-US" b="1" dirty="0" smtClean="0">
                <a:solidFill>
                  <a:srgbClr val="0000CC"/>
                </a:solidFill>
              </a:rPr>
              <a:t>v3</a:t>
            </a:r>
            <a:r>
              <a:rPr lang="en-US" b="1" dirty="0" smtClean="0">
                <a:solidFill>
                  <a:srgbClr val="FF0000"/>
                </a:solidFill>
              </a:rPr>
              <a:t>_Left_alongPhi_</a:t>
            </a:r>
            <a:r>
              <a:rPr lang="en-US" b="1" dirty="0" smtClean="0">
                <a:solidFill>
                  <a:srgbClr val="0000CC"/>
                </a:solidFill>
              </a:rPr>
              <a:t>HV3380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3855" y="3962400"/>
                <a:ext cx="5091545" cy="938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𝐸𝑣𝑒𝑛𝑡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𝑟𝑎𝑡𝑖𝑜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𝑛𝑢𝑚𝑏𝑒𝑟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𝑜𝑓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𝑒𝑣𝑒𝑛𝑡𝑠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𝑤𝑖𝑡h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𝑐𝑒𝑟𝑡𝑎𝑖𝑛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𝑐𝑙𝑢𝑠𝑡𝑒𝑟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𝑠𝑖𝑧𝑒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𝑁𝑢𝑚𝑏𝑒𝑟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𝑜𝑓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𝑎𝑙𝑙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𝑒𝑣𝑒𝑛𝑡𝑠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5" y="3962400"/>
                <a:ext cx="5091545" cy="93814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1" y="5791200"/>
            <a:ext cx="5257798" cy="1066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200" y="6139934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Ratio of </a:t>
            </a:r>
            <a:r>
              <a:rPr lang="en-US" b="1" u="sng" dirty="0" smtClean="0"/>
              <a:t>non-single-strip</a:t>
            </a:r>
            <a:r>
              <a:rPr lang="en-US" b="1" dirty="0" smtClean="0"/>
              <a:t> events  &gt; 91%</a:t>
            </a:r>
            <a:endParaRPr lang="en-US" b="1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191000" y="6324600"/>
            <a:ext cx="1219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324600" y="6629400"/>
            <a:ext cx="381000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074568" y="6412468"/>
            <a:ext cx="5966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0.91</a:t>
            </a:r>
            <a:endParaRPr lang="en-US" b="1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971800"/>
            <a:ext cx="5562600" cy="508700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6324600" y="3352800"/>
            <a:ext cx="381000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226968" y="3200400"/>
            <a:ext cx="5966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0.95</a:t>
            </a:r>
            <a:endParaRPr lang="en-US" b="1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971800"/>
            <a:ext cx="5029199" cy="838200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>
            <a:off x="654627" y="3657600"/>
            <a:ext cx="381000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374315" y="3352800"/>
            <a:ext cx="5966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0.95</a:t>
            </a:r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3854" y="5105400"/>
            <a:ext cx="5320145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</a:rPr>
              <a:t>Most of the events are firing 2 or 3 strips!</a:t>
            </a:r>
            <a:endParaRPr lang="en-US" sz="2400" b="1" dirty="0">
              <a:solidFill>
                <a:srgbClr val="0000CC"/>
              </a:solidFill>
            </a:endParaRPr>
          </a:p>
        </p:txBody>
      </p:sp>
      <p:sp>
        <p:nvSpPr>
          <p:cNvPr id="25" name="Slide Number Placeholder 3"/>
          <p:cNvSpPr txBox="1">
            <a:spLocks/>
          </p:cNvSpPr>
          <p:nvPr/>
        </p:nvSpPr>
        <p:spPr>
          <a:xfrm>
            <a:off x="8412480" y="6492875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2000" b="1" smtClean="0"/>
              <a:pPr/>
              <a:t>6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5676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" y="263236"/>
            <a:ext cx="5091545" cy="27085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ZZ_v2_Right_alongPhi_HV3380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63236"/>
            <a:ext cx="5562600" cy="27085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43600" y="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ZZ_</a:t>
            </a:r>
            <a:r>
              <a:rPr lang="en-US" b="1" dirty="0" smtClean="0">
                <a:solidFill>
                  <a:srgbClr val="FF0000"/>
                </a:solidFill>
              </a:rPr>
              <a:t>v3</a:t>
            </a:r>
            <a:r>
              <a:rPr lang="en-US" dirty="0" smtClean="0">
                <a:solidFill>
                  <a:srgbClr val="FF0000"/>
                </a:solidFill>
              </a:rPr>
              <a:t>_Right_alongPhi_</a:t>
            </a:r>
            <a:r>
              <a:rPr lang="en-US" b="1" dirty="0" smtClean="0">
                <a:solidFill>
                  <a:srgbClr val="FF0000"/>
                </a:solidFill>
              </a:rPr>
              <a:t>HV3380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733800"/>
            <a:ext cx="5562600" cy="2057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43600" y="3440668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ZZ_</a:t>
            </a:r>
            <a:r>
              <a:rPr lang="en-US" b="1" dirty="0" smtClean="0">
                <a:solidFill>
                  <a:srgbClr val="0000CC"/>
                </a:solidFill>
              </a:rPr>
              <a:t>v3</a:t>
            </a:r>
            <a:r>
              <a:rPr lang="en-US" b="1" dirty="0" smtClean="0">
                <a:solidFill>
                  <a:srgbClr val="FF0000"/>
                </a:solidFill>
              </a:rPr>
              <a:t>_Right_alongPhi_</a:t>
            </a:r>
            <a:r>
              <a:rPr lang="en-US" b="1" dirty="0" smtClean="0">
                <a:solidFill>
                  <a:srgbClr val="0000CC"/>
                </a:solidFill>
              </a:rPr>
              <a:t>HV3480</a:t>
            </a:r>
            <a:endParaRPr lang="en-US" b="1" dirty="0">
              <a:solidFill>
                <a:srgbClr val="0000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3855" y="3962400"/>
                <a:ext cx="5091545" cy="938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𝐸𝑣𝑒𝑛𝑡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𝑟𝑎𝑡𝑖𝑜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𝑛𝑢𝑚𝑏𝑒𝑟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𝑜𝑓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𝑒𝑣𝑒𝑛𝑡𝑠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𝑤𝑖𝑡h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𝑐𝑒𝑟𝑡𝑎𝑖𝑛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𝑐𝑙𝑢𝑠𝑡𝑒𝑟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𝑠𝑖𝑧𝑒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𝑁𝑢𝑚𝑏𝑒𝑟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𝑜𝑓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𝑎𝑙𝑙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𝑒𝑣𝑒𝑛𝑡𝑠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5" y="3962400"/>
                <a:ext cx="5091545" cy="93814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50" y="5791200"/>
            <a:ext cx="5372100" cy="1066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200" y="6139934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Ratio of </a:t>
            </a:r>
            <a:r>
              <a:rPr lang="en-US" b="1" u="sng" dirty="0" smtClean="0"/>
              <a:t>non-single-strip</a:t>
            </a:r>
            <a:r>
              <a:rPr lang="en-US" b="1" dirty="0" smtClean="0"/>
              <a:t> events  &gt; 92%</a:t>
            </a:r>
            <a:endParaRPr lang="en-US" b="1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191000" y="6324600"/>
            <a:ext cx="1219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324600" y="6324600"/>
            <a:ext cx="381000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074568" y="6172200"/>
            <a:ext cx="5934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0.95</a:t>
            </a:r>
            <a:endParaRPr lang="en-US" b="1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971800"/>
            <a:ext cx="5562600" cy="508700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6324600" y="3352800"/>
            <a:ext cx="381000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226968" y="3200400"/>
            <a:ext cx="5966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0.92</a:t>
            </a:r>
            <a:endParaRPr lang="en-US" b="1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" y="2971800"/>
            <a:ext cx="5091545" cy="838200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>
            <a:off x="654627" y="3581400"/>
            <a:ext cx="381000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374315" y="3352800"/>
            <a:ext cx="5966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0.92</a:t>
            </a:r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3854" y="5105400"/>
            <a:ext cx="5320145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</a:rPr>
              <a:t>Most of the events are firing 2 or 3 strips!</a:t>
            </a:r>
            <a:endParaRPr lang="en-US" sz="2400" b="1" dirty="0">
              <a:solidFill>
                <a:srgbClr val="0000CC"/>
              </a:solidFill>
            </a:endParaRPr>
          </a:p>
        </p:txBody>
      </p:sp>
      <p:sp>
        <p:nvSpPr>
          <p:cNvPr id="25" name="Slide Number Placeholder 3"/>
          <p:cNvSpPr txBox="1">
            <a:spLocks/>
          </p:cNvSpPr>
          <p:nvPr/>
        </p:nvSpPr>
        <p:spPr>
          <a:xfrm>
            <a:off x="8412480" y="6492875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2000" b="1" smtClean="0"/>
              <a:pPr/>
              <a:t>7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3317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Scans along </a:t>
            </a:r>
            <a:r>
              <a:rPr lang="en-US" u="sng" dirty="0" smtClean="0"/>
              <a:t>phi</a:t>
            </a:r>
            <a:r>
              <a:rPr lang="en-US" dirty="0" smtClean="0"/>
              <a:t> on the </a:t>
            </a:r>
            <a:r>
              <a:rPr lang="en-US" u="sng" dirty="0" smtClean="0"/>
              <a:t>left</a:t>
            </a:r>
            <a:r>
              <a:rPr lang="en-US" dirty="0" smtClean="0"/>
              <a:t> part of the board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65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10972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/>
              <a:t>Results – ZZv2 scans – Left – Along phi direction– HV3380</a:t>
            </a:r>
            <a:endParaRPr lang="en-US" sz="3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2" r="8777"/>
          <a:stretch/>
        </p:blipFill>
        <p:spPr>
          <a:xfrm>
            <a:off x="76201" y="762000"/>
            <a:ext cx="4572000" cy="31789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4572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centroid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6" r="8777"/>
          <a:stretch/>
        </p:blipFill>
        <p:spPr>
          <a:xfrm>
            <a:off x="6019800" y="762001"/>
            <a:ext cx="4724400" cy="31789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53300" y="4688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cluster size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"/>
          <a:stretch/>
        </p:blipFill>
        <p:spPr bwMode="auto">
          <a:xfrm>
            <a:off x="228600" y="3940929"/>
            <a:ext cx="4343400" cy="2307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9144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215384" y="923330"/>
            <a:ext cx="0" cy="524887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057400" y="2819400"/>
            <a:ext cx="0" cy="34290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590800" y="2427664"/>
            <a:ext cx="0" cy="3820736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429000" y="1981200"/>
            <a:ext cx="0" cy="42672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105400" y="4265474"/>
            <a:ext cx="5638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Gas gaps 3/1/2/1 mm, </a:t>
            </a:r>
            <a:r>
              <a:rPr lang="en-US" dirty="0" err="1" smtClean="0"/>
              <a:t>V_d</a:t>
            </a:r>
            <a:r>
              <a:rPr lang="en-US" dirty="0" smtClean="0"/>
              <a:t> = 1338V.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first 3 runs may have unstable x ray.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yellow regions, </a:t>
            </a:r>
            <a:r>
              <a:rPr lang="en-US" u="sng" dirty="0" smtClean="0"/>
              <a:t>consider over-etch on real board</a:t>
            </a:r>
            <a:r>
              <a:rPr lang="en-US" dirty="0" smtClean="0"/>
              <a:t>, cover roughly “from tip to tip”.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pink region is the region without  coverage by neighbor interleaving tips.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4114800" y="1371600"/>
            <a:ext cx="0" cy="4724400"/>
          </a:xfrm>
          <a:prstGeom prst="line">
            <a:avLst/>
          </a:prstGeom>
          <a:ln w="25400">
            <a:solidFill>
              <a:srgbClr val="0000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2057400" y="3940928"/>
            <a:ext cx="533400" cy="200267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2590800" y="3962400"/>
            <a:ext cx="838200" cy="1981200"/>
          </a:xfrm>
          <a:prstGeom prst="rect">
            <a:avLst/>
          </a:prstGeom>
          <a:solidFill>
            <a:srgbClr val="E806B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3429000" y="3962400"/>
            <a:ext cx="685800" cy="19812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lide Number Placeholder 3"/>
          <p:cNvSpPr txBox="1">
            <a:spLocks/>
          </p:cNvSpPr>
          <p:nvPr/>
        </p:nvSpPr>
        <p:spPr>
          <a:xfrm>
            <a:off x="8412480" y="6492875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z="2000" b="1" smtClean="0"/>
              <a:pPr/>
              <a:t>9</a:t>
            </a:fld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09828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970</Words>
  <Application>Microsoft Office PowerPoint</Application>
  <PresentationFormat>Custom</PresentationFormat>
  <Paragraphs>226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Preliminary results of new zz boards</vt:lpstr>
      <vt:lpstr>PowerPoint Presentation</vt:lpstr>
      <vt:lpstr>PowerPoint Presentation</vt:lpstr>
      <vt:lpstr>status</vt:lpstr>
      <vt:lpstr>Event ratio</vt:lpstr>
      <vt:lpstr>PowerPoint Presentation</vt:lpstr>
      <vt:lpstr>PowerPoint Presentation</vt:lpstr>
      <vt:lpstr>Scans along phi on the left part of the board</vt:lpstr>
      <vt:lpstr>PowerPoint Presentation</vt:lpstr>
      <vt:lpstr>PowerPoint Presentation</vt:lpstr>
      <vt:lpstr>PowerPoint Presentation</vt:lpstr>
      <vt:lpstr>PowerPoint Presentation</vt:lpstr>
      <vt:lpstr>Scans along phi on the right part of the board</vt:lpstr>
      <vt:lpstr>PowerPoint Presentation</vt:lpstr>
      <vt:lpstr>PowerPoint Presentation</vt:lpstr>
      <vt:lpstr>PowerPoint Presentation</vt:lpstr>
      <vt:lpstr>Residuals (preliminary)</vt:lpstr>
      <vt:lpstr>PowerPoint Presentation</vt:lpstr>
      <vt:lpstr>PowerPoint Presentation</vt:lpstr>
      <vt:lpstr>Residual sigma summary</vt:lpstr>
      <vt:lpstr>Scans along R</vt:lpstr>
      <vt:lpstr>PowerPoint Presentation</vt:lpstr>
      <vt:lpstr>PowerPoint Presentation</vt:lpstr>
      <vt:lpstr>PowerPoint Presentation</vt:lpstr>
      <vt:lpstr>PowerPoint Presentation</vt:lpstr>
      <vt:lpstr>Summary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Preliminary results of new zz boards</dc:title>
  <dc:creator>hepA</dc:creator>
  <cp:lastModifiedBy>hepA</cp:lastModifiedBy>
  <cp:revision>35</cp:revision>
  <dcterms:created xsi:type="dcterms:W3CDTF">2006-08-16T00:00:00Z</dcterms:created>
  <dcterms:modified xsi:type="dcterms:W3CDTF">2016-06-08T15:12:52Z</dcterms:modified>
</cp:coreProperties>
</file>